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287" r:id="rId2"/>
    <p:sldId id="282" r:id="rId3"/>
    <p:sldId id="288" r:id="rId4"/>
    <p:sldId id="281" r:id="rId5"/>
    <p:sldId id="258" r:id="rId6"/>
    <p:sldId id="293" r:id="rId7"/>
    <p:sldId id="294" r:id="rId8"/>
    <p:sldId id="260" r:id="rId9"/>
    <p:sldId id="279" r:id="rId10"/>
    <p:sldId id="303" r:id="rId11"/>
    <p:sldId id="298" r:id="rId12"/>
    <p:sldId id="292" r:id="rId13"/>
    <p:sldId id="299" r:id="rId14"/>
    <p:sldId id="297" r:id="rId15"/>
    <p:sldId id="271" r:id="rId16"/>
    <p:sldId id="300" r:id="rId17"/>
    <p:sldId id="302" r:id="rId18"/>
    <p:sldId id="295" r:id="rId19"/>
    <p:sldId id="301" r:id="rId20"/>
    <p:sldId id="269" r:id="rId21"/>
    <p:sldId id="278" r:id="rId22"/>
    <p:sldId id="267" r:id="rId23"/>
    <p:sldId id="268" r:id="rId24"/>
    <p:sldId id="296" r:id="rId2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6" y="-84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D74C-77CC-4567-A116-68D0B770983E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397A6-6967-41FF-9A9E-CD4ACC655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325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59BD5-7558-4B64-8298-C7ED96BE8296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52DEA-C1D5-48F8-ADCC-B8DCAEC1F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870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900D6-0D55-468C-B030-6EA95BE0FCC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91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01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021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1" y="228600"/>
            <a:ext cx="869594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6" y="5353963"/>
            <a:ext cx="8723376" cy="1331580"/>
            <a:chOff x="-3905250" y="4294189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9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600200"/>
            <a:ext cx="7772401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6AB0-4AF4-41BF-93D7-4A43687F1539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DEE-A691-4A8A-9F5F-470BC5A74E20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1" y="228600"/>
            <a:ext cx="869594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65C-21EB-46E8-BA13-D06675C6BFA4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6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1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447800"/>
            <a:ext cx="6019801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D1F8-20E3-4ECE-AE26-E520165C37DC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228600"/>
            <a:ext cx="8695943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30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2" y="4075290"/>
            <a:ext cx="5544514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1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4"/>
            <a:ext cx="3307999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6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3" y="2463560"/>
            <a:ext cx="7772401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A083-97EB-434E-98E0-7C7C70856222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4847-E7B1-4F30-9E6B-0DB5AA66A276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6" y="2679192"/>
            <a:ext cx="3822191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3" y="2679192"/>
            <a:ext cx="3822191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8" y="2678114"/>
            <a:ext cx="3822191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1" y="3429002"/>
            <a:ext cx="38200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2678113"/>
            <a:ext cx="3822191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3429002"/>
            <a:ext cx="3822191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0548-11E0-4052-908E-04DF736FDCA8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D211-C0B9-4F7C-9ECD-ED4CF8D08E82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1" y="228600"/>
            <a:ext cx="869594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6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447F-B941-4DBC-867C-07D9FD1451E6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1" y="228600"/>
            <a:ext cx="869594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5B3F-294E-4E0C-BE63-D2766D54B981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3581401"/>
            <a:ext cx="3352799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6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1" y="2286000"/>
            <a:ext cx="3352799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7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1" y="228600"/>
            <a:ext cx="869594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6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4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D53-11FB-4230-AF67-287C8CFACF62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9" y="1371600"/>
            <a:ext cx="3566161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228600"/>
            <a:ext cx="8695943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6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38328"/>
            <a:ext cx="8229601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E0AA52-3AFD-4996-B8D9-F599EEA77698}" type="datetime1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17F2C0-1A3E-474C-83D6-4474E6996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2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2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3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60777" cy="5184576"/>
          </a:xfrm>
        </p:spPr>
        <p:txBody>
          <a:bodyPr>
            <a:normAutofit/>
          </a:bodyPr>
          <a:lstStyle/>
          <a:p>
            <a:r>
              <a:rPr lang="ja-JP" altLang="en-US" sz="3800" dirty="0" smtClean="0"/>
              <a:t>令和元年度</a:t>
            </a:r>
            <a:endParaRPr lang="en-US" altLang="ja-JP" sz="3800" dirty="0" smtClean="0"/>
          </a:p>
          <a:p>
            <a:r>
              <a:rPr lang="ja-JP" altLang="en-US" sz="3800" dirty="0" smtClean="0"/>
              <a:t>第</a:t>
            </a:r>
            <a:r>
              <a:rPr lang="en-US" altLang="ja-JP" sz="3800" dirty="0" smtClean="0"/>
              <a:t>3</a:t>
            </a:r>
            <a:r>
              <a:rPr lang="ja-JP" altLang="en-US" sz="3800" dirty="0" smtClean="0"/>
              <a:t>回　タウンミーティング</a:t>
            </a:r>
            <a:endParaRPr lang="en-US" altLang="ja-JP" sz="3800" dirty="0"/>
          </a:p>
          <a:p>
            <a:endParaRPr lang="en-US" altLang="ja-JP" sz="2500" dirty="0" smtClean="0"/>
          </a:p>
          <a:p>
            <a:r>
              <a:rPr lang="ja-JP" altLang="en-US" sz="5800" dirty="0" smtClean="0"/>
              <a:t>地域による避難所運営</a:t>
            </a:r>
            <a:endParaRPr lang="en-US" altLang="ja-JP" sz="5800" dirty="0" smtClean="0"/>
          </a:p>
          <a:p>
            <a:endParaRPr lang="en-US" altLang="ja-JP" sz="1000" dirty="0" smtClean="0"/>
          </a:p>
          <a:p>
            <a:r>
              <a:rPr lang="ja-JP" altLang="en-US" sz="3600" dirty="0" smtClean="0">
                <a:solidFill>
                  <a:schemeClr val="tx1"/>
                </a:solidFill>
              </a:rPr>
              <a:t>～地域防災力の強化に向けて～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5800" dirty="0" smtClean="0">
                <a:solidFill>
                  <a:schemeClr val="tx1"/>
                </a:solidFill>
              </a:rPr>
              <a:t>　　　　　　　　　</a:t>
            </a:r>
            <a:r>
              <a:rPr lang="ja-JP" altLang="en-US" sz="2400" dirty="0" smtClean="0">
                <a:solidFill>
                  <a:schemeClr val="tx1"/>
                </a:solidFill>
              </a:rPr>
              <a:t>羽島市　市長室危機管理課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115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災害発生後の避難場所</a:t>
            </a:r>
            <a:endParaRPr kumimoji="1" lang="ja-JP" altLang="en-US" sz="4800" dirty="0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23528" y="2564904"/>
            <a:ext cx="8604448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１　地域で定めた一時避難場</a:t>
            </a:r>
            <a:r>
              <a:rPr lang="ja-JP" altLang="en-US" sz="4000" dirty="0" smtClean="0">
                <a:solidFill>
                  <a:schemeClr val="tx1"/>
                </a:solidFill>
              </a:rPr>
              <a:t>所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　　地域で組織的避難、応急活動を行うための場所</a:t>
            </a:r>
            <a:endParaRPr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２　</a:t>
            </a:r>
            <a:r>
              <a:rPr lang="ja-JP" altLang="en-US" sz="4000" dirty="0" smtClean="0">
                <a:solidFill>
                  <a:schemeClr val="tx1"/>
                </a:solidFill>
              </a:rPr>
              <a:t>指定緊急避難場所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　　命を守る、災害の危険からまずは逃げるための場所</a:t>
            </a:r>
            <a:endParaRPr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</a:rPr>
              <a:t>３　</a:t>
            </a:r>
            <a:r>
              <a:rPr lang="ja-JP" altLang="en-US" sz="4000" dirty="0" smtClean="0">
                <a:solidFill>
                  <a:schemeClr val="tx1"/>
                </a:solidFill>
              </a:rPr>
              <a:t>指定避難所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　　　　</a:t>
            </a:r>
            <a:r>
              <a:rPr lang="ja-JP" altLang="en-US" sz="2500" dirty="0" smtClean="0">
                <a:solidFill>
                  <a:schemeClr val="tx1"/>
                </a:solidFill>
              </a:rPr>
              <a:t>自宅が被災し帰宅できない場合、避難生活を送る場所</a:t>
            </a:r>
            <a:endParaRPr kumimoji="1" lang="en-US" altLang="ja-JP" sz="25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42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5000" dirty="0" smtClean="0"/>
              <a:t>一時避難場所における活動体制</a:t>
            </a:r>
            <a:endParaRPr kumimoji="1" lang="ja-JP" altLang="en-US" sz="50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712968" cy="39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9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1521" y="338328"/>
            <a:ext cx="8640960" cy="1252728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避難所運営のポイント</a:t>
            </a:r>
            <a:endParaRPr kumimoji="1" lang="ja-JP" altLang="en-US" sz="4800" dirty="0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23528" y="2564904"/>
            <a:ext cx="8604448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１　</a:t>
            </a:r>
            <a:r>
              <a:rPr lang="ja-JP" altLang="en-US" sz="4000" dirty="0" smtClean="0">
                <a:solidFill>
                  <a:schemeClr val="tx1"/>
                </a:solidFill>
              </a:rPr>
              <a:t>地域住民が主体となった運営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　　自主防災組織を中心とした避難所運営</a:t>
            </a:r>
            <a:endParaRPr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２　要配慮者に優しい運営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　　高齢者、</a:t>
            </a:r>
            <a:r>
              <a:rPr lang="ja-JP" altLang="en-US" sz="2500" dirty="0" err="1" smtClean="0">
                <a:solidFill>
                  <a:schemeClr val="tx1"/>
                </a:solidFill>
              </a:rPr>
              <a:t>障がい</a:t>
            </a:r>
            <a:r>
              <a:rPr lang="ja-JP" altLang="en-US" sz="2500" dirty="0" smtClean="0">
                <a:solidFill>
                  <a:schemeClr val="tx1"/>
                </a:solidFill>
              </a:rPr>
              <a:t>者、女性、子どもなどにやさしい避難所</a:t>
            </a:r>
            <a:endParaRPr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chemeClr val="tx1"/>
                </a:solidFill>
              </a:rPr>
              <a:t>３　</a:t>
            </a:r>
            <a:r>
              <a:rPr lang="ja-JP" altLang="en-US" sz="4000" dirty="0" smtClean="0">
                <a:solidFill>
                  <a:schemeClr val="tx1"/>
                </a:solidFill>
              </a:rPr>
              <a:t>地域の支援拠点・生活再建の拠点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　　　　</a:t>
            </a:r>
            <a:r>
              <a:rPr lang="ja-JP" altLang="en-US" sz="2500" dirty="0" smtClean="0">
                <a:solidFill>
                  <a:schemeClr val="tx1"/>
                </a:solidFill>
              </a:rPr>
              <a:t>生活再建、復旧・復興活動等の拠点</a:t>
            </a:r>
            <a:endParaRPr kumimoji="1" lang="en-US" altLang="ja-JP" sz="25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5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800" dirty="0" smtClean="0"/>
              <a:t>避難所運営委員会の体制（例）</a:t>
            </a:r>
            <a:endParaRPr kumimoji="1" lang="ja-JP" altLang="en-US" sz="4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4794"/>
            <a:ext cx="8568952" cy="407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23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 smtClean="0"/>
              <a:t>避難所運営委員会の活動（例）</a:t>
            </a:r>
            <a:endParaRPr kumimoji="1" lang="ja-JP" altLang="en-US" sz="4800" dirty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104358"/>
              </p:ext>
            </p:extLst>
          </p:nvPr>
        </p:nvGraphicFramePr>
        <p:xfrm>
          <a:off x="251520" y="2636912"/>
          <a:ext cx="8670796" cy="4054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ワークシート" r:id="rId4" imgW="9134529" imgH="3057538" progId="Excel.Sheet.12">
                  <p:embed/>
                </p:oleObj>
              </mc:Choice>
              <mc:Fallback>
                <p:oleObj name="ワークシート" r:id="rId4" imgW="9134529" imgH="3057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636912"/>
                        <a:ext cx="8670796" cy="4054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03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1" y="338328"/>
            <a:ext cx="8229601" cy="165057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「竹鼻小学校避難所運営懇話会」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　　　　　　　　　　</a:t>
            </a:r>
            <a:r>
              <a:rPr kumimoji="1" lang="ja-JP" altLang="en-US" sz="2800" dirty="0" smtClean="0"/>
              <a:t>　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H31.3.31</a:t>
            </a:r>
            <a:r>
              <a:rPr lang="ja-JP" altLang="en-US" sz="2800" dirty="0" smtClean="0"/>
              <a:t>開催）</a:t>
            </a:r>
            <a:endParaRPr kumimoji="1" lang="ja-JP" altLang="en-US" sz="2800" dirty="0"/>
          </a:p>
        </p:txBody>
      </p:sp>
      <p:sp>
        <p:nvSpPr>
          <p:cNvPr id="8" name="サブタイトル 1"/>
          <p:cNvSpPr txBox="1">
            <a:spLocks/>
          </p:cNvSpPr>
          <p:nvPr/>
        </p:nvSpPr>
        <p:spPr>
          <a:xfrm>
            <a:off x="3835791" y="2408819"/>
            <a:ext cx="194421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tx1"/>
                </a:solidFill>
              </a:rPr>
              <a:t>物資搬出訓練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サブタイトル 1"/>
          <p:cNvSpPr txBox="1">
            <a:spLocks/>
          </p:cNvSpPr>
          <p:nvPr/>
        </p:nvSpPr>
        <p:spPr>
          <a:xfrm>
            <a:off x="917741" y="2060848"/>
            <a:ext cx="2160199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tx1"/>
                </a:solidFill>
              </a:rPr>
              <a:t>避難施設点検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サブタイトル 1"/>
          <p:cNvSpPr txBox="1">
            <a:spLocks/>
          </p:cNvSpPr>
          <p:nvPr/>
        </p:nvSpPr>
        <p:spPr>
          <a:xfrm>
            <a:off x="6521686" y="3212976"/>
            <a:ext cx="2073779" cy="346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tx1"/>
                </a:solidFill>
              </a:rPr>
              <a:t>運営本部訓練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サブタイトル 1"/>
          <p:cNvSpPr txBox="1">
            <a:spLocks/>
          </p:cNvSpPr>
          <p:nvPr/>
        </p:nvSpPr>
        <p:spPr>
          <a:xfrm>
            <a:off x="900520" y="4437112"/>
            <a:ext cx="194421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tx1"/>
                </a:solidFill>
              </a:rPr>
              <a:t>トイレ設置訓練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サブタイトル 1"/>
          <p:cNvSpPr txBox="1">
            <a:spLocks/>
          </p:cNvSpPr>
          <p:nvPr/>
        </p:nvSpPr>
        <p:spPr>
          <a:xfrm>
            <a:off x="3997278" y="4437112"/>
            <a:ext cx="1621242" cy="376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tx1"/>
                </a:solidFill>
              </a:rPr>
              <a:t>情報の掲示</a:t>
            </a:r>
            <a:endParaRPr lang="en-US" altLang="ja-JP" sz="2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\\Filesv01\1500市長室\1502危機管理課\2018年度\2　課長\た　タウンミーティング\H31年度　\写真\IMG_1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098203" cy="17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sv01\1500市長室\1502危機管理課\2018年度\2　課長\た　タウンミーティング\H31年度　\写真\IMG_1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36" y="2934918"/>
            <a:ext cx="2286525" cy="128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ilesv01\1500市長室\1502危機管理課\2018年度\2　課長\た　タウンミーティング\H31年度　\写真\IMG_1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804801" cy="15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ilesv01\1500市長室\1502危機管理課\2018年度\2　課長\た　タウンミーティング\H31年度　\写真\IMG_15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869160"/>
            <a:ext cx="3098203" cy="17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Filesv01\1500市長室\1502危機管理課\2018年度\2　課長\た　タウンミーティング\H31年度　\写真\IMG_15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35" y="4869160"/>
            <a:ext cx="2286525" cy="13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指定避難所の備蓄物資</a:t>
            </a:r>
            <a:endParaRPr kumimoji="1" lang="ja-JP" altLang="en-US" sz="4800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135870"/>
              </p:ext>
            </p:extLst>
          </p:nvPr>
        </p:nvGraphicFramePr>
        <p:xfrm>
          <a:off x="467544" y="2636912"/>
          <a:ext cx="8352928" cy="394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ワークシート" r:id="rId4" imgW="5743532" imgH="3438414" progId="Excel.Sheet.12">
                  <p:embed/>
                </p:oleObj>
              </mc:Choice>
              <mc:Fallback>
                <p:oleObj name="ワークシート" r:id="rId4" imgW="5743532" imgH="34384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636912"/>
                        <a:ext cx="8352928" cy="3942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660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1" y="338328"/>
            <a:ext cx="8229601" cy="1938544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指定避難所の避難者</a:t>
            </a:r>
            <a:r>
              <a:rPr lang="ja-JP" altLang="en-US" sz="4800" dirty="0" smtClean="0"/>
              <a:t>収容人数</a:t>
            </a:r>
            <a:r>
              <a:rPr lang="ja-JP" altLang="en-US" sz="2800" i="1" dirty="0" smtClean="0"/>
              <a:t>　　　　　　　　</a:t>
            </a:r>
            <a:r>
              <a:rPr lang="en-US" altLang="ja-JP" sz="2800" i="1" dirty="0" smtClean="0"/>
              <a:t/>
            </a:r>
            <a:br>
              <a:rPr lang="en-US" altLang="ja-JP" sz="2800" i="1" dirty="0" smtClean="0"/>
            </a:br>
            <a:r>
              <a:rPr lang="ja-JP" altLang="en-US" sz="2800" i="1" dirty="0"/>
              <a:t>　</a:t>
            </a:r>
            <a:r>
              <a:rPr lang="ja-JP" altLang="en-US" sz="2800" i="1" dirty="0" smtClean="0"/>
              <a:t>　　　　　　　　　　　　　　　　　</a:t>
            </a:r>
            <a:r>
              <a:rPr lang="en-US" altLang="ja-JP" sz="2800" i="1" dirty="0" smtClean="0"/>
              <a:t/>
            </a:r>
            <a:br>
              <a:rPr lang="en-US" altLang="ja-JP" sz="2800" i="1" dirty="0" smtClean="0"/>
            </a:br>
            <a:r>
              <a:rPr lang="ja-JP" altLang="en-US" sz="2800" i="1" dirty="0"/>
              <a:t>　</a:t>
            </a:r>
            <a:r>
              <a:rPr lang="ja-JP" altLang="en-US" sz="2800" i="1" dirty="0" smtClean="0"/>
              <a:t>　　　　　　　　　　　　　　　　　　　</a:t>
            </a:r>
            <a:r>
              <a:rPr lang="ja-JP" altLang="en-US" sz="3800" i="1" dirty="0" smtClean="0"/>
              <a:t>　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※</a:t>
            </a:r>
            <a:r>
              <a:rPr lang="ja-JP" altLang="en-US" sz="2800" dirty="0" smtClean="0"/>
              <a:t>体育館など）</a:t>
            </a:r>
            <a:endParaRPr kumimoji="1" lang="ja-JP" altLang="en-US" sz="2800" i="1" dirty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056240"/>
              </p:ext>
            </p:extLst>
          </p:nvPr>
        </p:nvGraphicFramePr>
        <p:xfrm>
          <a:off x="323528" y="2636912"/>
          <a:ext cx="8568952" cy="403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ワークシート" r:id="rId4" imgW="8286645" imgH="3819560" progId="Excel.Sheet.12">
                  <p:embed/>
                </p:oleObj>
              </mc:Choice>
              <mc:Fallback>
                <p:oleObj name="ワークシート" r:id="rId4" imgW="8286645" imgH="3819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636912"/>
                        <a:ext cx="8568952" cy="4035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79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1" y="116632"/>
            <a:ext cx="8229601" cy="1252728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避難所レイアウト（例）</a:t>
            </a:r>
            <a:endParaRPr kumimoji="1" lang="ja-JP" altLang="en-US" sz="4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56984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8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1" y="188640"/>
            <a:ext cx="8229601" cy="1638114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避難所レイアウト（例）</a:t>
            </a:r>
            <a:r>
              <a:rPr kumimoji="1" lang="ja-JP" altLang="en-US" dirty="0" smtClean="0"/>
              <a:t>　　　　　　　　　　　　　　　</a:t>
            </a:r>
            <a:endParaRPr kumimoji="1" lang="ja-JP" altLang="en-US" sz="2800" dirty="0"/>
          </a:p>
        </p:txBody>
      </p:sp>
      <p:pic>
        <p:nvPicPr>
          <p:cNvPr id="2050" name="Picture 2" descr="\\Filesv01\1500市長室\1502危機管理課\2　課長\た　タウンミーティング\H30年度\記録写真\小熊　防災訓練写真\IMG_0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3" y="2794733"/>
            <a:ext cx="5262375" cy="394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Filesv01\1500市長室\1502危機管理課\2　課長\た　タウンミーティング\H30年度\記録写真\小熊　防災訓練写真\IMG_0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74" y="2924944"/>
            <a:ext cx="2520279" cy="18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Filesv01\1500市長室\1502危機管理課\2　課長\た　タウンミーティング\H30年度\記録写真\小熊　防災訓練写真\IMG_0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74" y="4869160"/>
            <a:ext cx="2520279" cy="194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サブタイトル 1"/>
          <p:cNvSpPr txBox="1">
            <a:spLocks/>
          </p:cNvSpPr>
          <p:nvPr/>
        </p:nvSpPr>
        <p:spPr>
          <a:xfrm>
            <a:off x="204469" y="2276872"/>
            <a:ext cx="5548722" cy="828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solidFill>
                  <a:schemeClr val="tx1"/>
                </a:solidFill>
              </a:rPr>
              <a:t>小熊・新生町防災訓練の様子（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H30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）</a:t>
            </a:r>
            <a:endParaRPr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13" name="サブタイトル 1"/>
          <p:cNvSpPr txBox="1">
            <a:spLocks/>
          </p:cNvSpPr>
          <p:nvPr/>
        </p:nvSpPr>
        <p:spPr>
          <a:xfrm>
            <a:off x="6492824" y="2601233"/>
            <a:ext cx="2016223" cy="386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solidFill>
                  <a:schemeClr val="tx1"/>
                </a:solidFill>
              </a:rPr>
              <a:t>情報の掲示</a:t>
            </a:r>
            <a:endParaRPr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7504" y="338328"/>
            <a:ext cx="9036496" cy="1722520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南海トラフ巨大地震の被害想定（羽島市）</a:t>
            </a:r>
            <a:endParaRPr kumimoji="1" lang="ja-JP" altLang="en-US" sz="4000" dirty="0"/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361911" y="2132856"/>
            <a:ext cx="828092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en-US" altLang="ja-JP" sz="1000" dirty="0" smtClean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3800" dirty="0" smtClean="0">
                <a:solidFill>
                  <a:schemeClr val="tx1"/>
                </a:solidFill>
              </a:rPr>
              <a:t>物的被害想定</a:t>
            </a:r>
            <a:endParaRPr lang="en-US" altLang="ja-JP" sz="3800" dirty="0" smtClean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3000" dirty="0" smtClean="0">
                <a:solidFill>
                  <a:schemeClr val="tx1"/>
                </a:solidFill>
              </a:rPr>
              <a:t>　・全壊家屋・・・</a:t>
            </a:r>
            <a:r>
              <a:rPr lang="en-US" altLang="ja-JP" sz="3000" dirty="0" smtClean="0">
                <a:solidFill>
                  <a:schemeClr val="tx1"/>
                </a:solidFill>
              </a:rPr>
              <a:t>1,851</a:t>
            </a:r>
            <a:r>
              <a:rPr lang="ja-JP" altLang="en-US" sz="3000" dirty="0" smtClean="0">
                <a:solidFill>
                  <a:schemeClr val="tx1"/>
                </a:solidFill>
              </a:rPr>
              <a:t>棟</a:t>
            </a:r>
            <a:endParaRPr lang="en-US" altLang="ja-JP" sz="3000" dirty="0" smtClean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3000" dirty="0" smtClean="0">
                <a:solidFill>
                  <a:schemeClr val="tx1"/>
                </a:solidFill>
              </a:rPr>
              <a:t>　・半壊家屋・・・</a:t>
            </a:r>
            <a:r>
              <a:rPr lang="en-US" altLang="ja-JP" sz="3000" dirty="0" smtClean="0">
                <a:solidFill>
                  <a:schemeClr val="tx1"/>
                </a:solidFill>
              </a:rPr>
              <a:t>4,549</a:t>
            </a:r>
            <a:r>
              <a:rPr lang="ja-JP" altLang="en-US" sz="3000" dirty="0" smtClean="0">
                <a:solidFill>
                  <a:schemeClr val="tx1"/>
                </a:solidFill>
              </a:rPr>
              <a:t>棟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en-US" altLang="ja-JP" sz="1000" dirty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3800" dirty="0" smtClean="0">
                <a:solidFill>
                  <a:schemeClr val="tx1"/>
                </a:solidFill>
              </a:rPr>
              <a:t>人的被害想定</a:t>
            </a:r>
            <a:endParaRPr lang="en-US" altLang="ja-JP" sz="3800" dirty="0" smtClean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3000" dirty="0" smtClean="0">
                <a:solidFill>
                  <a:schemeClr val="tx1"/>
                </a:solidFill>
              </a:rPr>
              <a:t>　・死傷者数・・・</a:t>
            </a:r>
            <a:r>
              <a:rPr lang="en-US" altLang="ja-JP" sz="3000" dirty="0" smtClean="0">
                <a:solidFill>
                  <a:schemeClr val="tx1"/>
                </a:solidFill>
              </a:rPr>
              <a:t>300</a:t>
            </a:r>
            <a:r>
              <a:rPr lang="ja-JP" altLang="en-US" sz="3000" dirty="0" smtClean="0">
                <a:solidFill>
                  <a:schemeClr val="tx1"/>
                </a:solidFill>
              </a:rPr>
              <a:t>人～</a:t>
            </a:r>
            <a:r>
              <a:rPr lang="en-US" altLang="ja-JP" sz="3000" dirty="0" smtClean="0">
                <a:solidFill>
                  <a:schemeClr val="tx1"/>
                </a:solidFill>
              </a:rPr>
              <a:t>500</a:t>
            </a:r>
            <a:r>
              <a:rPr lang="ja-JP" altLang="en-US" sz="3000" dirty="0" smtClean="0">
                <a:solidFill>
                  <a:schemeClr val="tx1"/>
                </a:solidFill>
              </a:rPr>
              <a:t>人程度</a:t>
            </a:r>
            <a:endParaRPr lang="en-US" altLang="ja-JP" sz="3000" dirty="0" smtClean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3000" dirty="0" smtClean="0">
                <a:solidFill>
                  <a:schemeClr val="tx1"/>
                </a:solidFill>
              </a:rPr>
              <a:t>　・避難者数・・・</a:t>
            </a:r>
            <a:r>
              <a:rPr lang="en-US" altLang="ja-JP" sz="3000" dirty="0" smtClean="0">
                <a:solidFill>
                  <a:schemeClr val="tx1"/>
                </a:solidFill>
              </a:rPr>
              <a:t>7,341</a:t>
            </a:r>
            <a:r>
              <a:rPr lang="ja-JP" altLang="en-US" sz="3000" dirty="0" smtClean="0">
                <a:solidFill>
                  <a:schemeClr val="tx1"/>
                </a:solidFill>
              </a:rPr>
              <a:t>人</a:t>
            </a:r>
            <a:endParaRPr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93217" y="6145560"/>
            <a:ext cx="4320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出典：岐阜県南海トラフの巨大地震等被害想定調査</a:t>
            </a:r>
            <a:endParaRPr kumimoji="1" lang="ja-JP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1521" y="338328"/>
            <a:ext cx="8640960" cy="1650512"/>
          </a:xfrm>
        </p:spPr>
        <p:txBody>
          <a:bodyPr>
            <a:noAutofit/>
          </a:bodyPr>
          <a:lstStyle/>
          <a:p>
            <a:r>
              <a:rPr kumimoji="1" lang="ja-JP" altLang="en-US" sz="3900" dirty="0" smtClean="0"/>
              <a:t>「第</a:t>
            </a:r>
            <a:r>
              <a:rPr lang="en-US" altLang="ja-JP" sz="3900" dirty="0" smtClean="0"/>
              <a:t>17</a:t>
            </a:r>
            <a:r>
              <a:rPr lang="ja-JP" altLang="en-US" sz="3900" dirty="0" smtClean="0"/>
              <a:t>回　防災訓練・近所つきあい訓練」</a:t>
            </a:r>
            <a:r>
              <a:rPr lang="en-US" altLang="ja-JP" sz="3900" dirty="0" smtClean="0"/>
              <a:t/>
            </a:r>
            <a:br>
              <a:rPr lang="en-US" altLang="ja-JP" sz="3900" dirty="0" smtClean="0"/>
            </a:br>
            <a:r>
              <a:rPr lang="ja-JP" altLang="en-US" sz="3800" dirty="0" smtClean="0"/>
              <a:t>　　　　　　　　　　　　　　　　　　</a:t>
            </a:r>
            <a:r>
              <a:rPr lang="ja-JP" altLang="en-US" sz="2800" dirty="0" smtClean="0"/>
              <a:t>　（</a:t>
            </a:r>
            <a:r>
              <a:rPr lang="en-US" altLang="ja-JP" sz="2800" dirty="0" smtClean="0"/>
              <a:t>R1.5.26</a:t>
            </a:r>
            <a:r>
              <a:rPr lang="ja-JP" altLang="en-US" sz="2800" dirty="0" smtClean="0"/>
              <a:t>開催）</a:t>
            </a:r>
            <a:endParaRPr kumimoji="1" lang="ja-JP" altLang="en-US" sz="2800" dirty="0"/>
          </a:p>
        </p:txBody>
      </p:sp>
      <p:sp>
        <p:nvSpPr>
          <p:cNvPr id="8" name="サブタイトル 1"/>
          <p:cNvSpPr txBox="1">
            <a:spLocks/>
          </p:cNvSpPr>
          <p:nvPr/>
        </p:nvSpPr>
        <p:spPr>
          <a:xfrm>
            <a:off x="3563888" y="4730191"/>
            <a:ext cx="2015267" cy="366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 smtClean="0">
                <a:solidFill>
                  <a:schemeClr val="tx1"/>
                </a:solidFill>
              </a:rPr>
              <a:t>炊き出し訓練</a:t>
            </a:r>
            <a:endParaRPr lang="en-US" altLang="ja-JP" sz="1800" b="1" dirty="0" smtClean="0">
              <a:solidFill>
                <a:schemeClr val="tx1"/>
              </a:solidFill>
            </a:endParaRPr>
          </a:p>
        </p:txBody>
      </p:sp>
      <p:sp>
        <p:nvSpPr>
          <p:cNvPr id="10" name="サブタイトル 1"/>
          <p:cNvSpPr txBox="1">
            <a:spLocks/>
          </p:cNvSpPr>
          <p:nvPr/>
        </p:nvSpPr>
        <p:spPr>
          <a:xfrm>
            <a:off x="6588223" y="4752672"/>
            <a:ext cx="1584177" cy="332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 smtClean="0">
                <a:solidFill>
                  <a:schemeClr val="tx1"/>
                </a:solidFill>
              </a:rPr>
              <a:t>救出訓練</a:t>
            </a:r>
            <a:endParaRPr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サブタイトル 1"/>
          <p:cNvSpPr txBox="1">
            <a:spLocks/>
          </p:cNvSpPr>
          <p:nvPr/>
        </p:nvSpPr>
        <p:spPr>
          <a:xfrm>
            <a:off x="6168083" y="2514144"/>
            <a:ext cx="2064418" cy="338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 smtClean="0">
                <a:solidFill>
                  <a:schemeClr val="tx1"/>
                </a:solidFill>
              </a:rPr>
              <a:t>救急救命訓練</a:t>
            </a:r>
            <a:endParaRPr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サブタイトル 1"/>
          <p:cNvSpPr txBox="1">
            <a:spLocks/>
          </p:cNvSpPr>
          <p:nvPr/>
        </p:nvSpPr>
        <p:spPr>
          <a:xfrm>
            <a:off x="899592" y="4730191"/>
            <a:ext cx="1584177" cy="354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 smtClean="0">
                <a:solidFill>
                  <a:schemeClr val="tx1"/>
                </a:solidFill>
              </a:rPr>
              <a:t>ペット避難</a:t>
            </a:r>
            <a:endParaRPr lang="ja-JP" altLang="en-US" sz="18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2448272" cy="157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56" y="2862774"/>
            <a:ext cx="2729408" cy="182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30" y="2586641"/>
            <a:ext cx="1400550" cy="209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サブタイトル 1"/>
          <p:cNvSpPr txBox="1">
            <a:spLocks/>
          </p:cNvSpPr>
          <p:nvPr/>
        </p:nvSpPr>
        <p:spPr>
          <a:xfrm>
            <a:off x="3707903" y="2232392"/>
            <a:ext cx="1800201" cy="332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>
                <a:solidFill>
                  <a:schemeClr val="tx1"/>
                </a:solidFill>
              </a:rPr>
              <a:t>洪水</a:t>
            </a:r>
            <a:r>
              <a:rPr lang="ja-JP" altLang="en-US" sz="1800" b="1" dirty="0" smtClean="0">
                <a:solidFill>
                  <a:schemeClr val="tx1"/>
                </a:solidFill>
              </a:rPr>
              <a:t>体験</a:t>
            </a:r>
            <a:endParaRPr lang="ja-JP" altLang="en-US" sz="1800" b="1" dirty="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2446359" cy="157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3" y="5097089"/>
            <a:ext cx="2340435" cy="156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3" y="2761951"/>
            <a:ext cx="2880320" cy="192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サブタイトル 1"/>
          <p:cNvSpPr txBox="1">
            <a:spLocks/>
          </p:cNvSpPr>
          <p:nvPr/>
        </p:nvSpPr>
        <p:spPr>
          <a:xfrm>
            <a:off x="51598" y="2397089"/>
            <a:ext cx="3528392" cy="383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 smtClean="0">
                <a:solidFill>
                  <a:schemeClr val="tx1"/>
                </a:solidFill>
              </a:rPr>
              <a:t>羽島プラウドアクション実践者認定</a:t>
            </a:r>
            <a:endParaRPr lang="ja-JP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1563" y="1844824"/>
            <a:ext cx="740833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１　平常時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sz="2500" dirty="0">
                <a:solidFill>
                  <a:schemeClr val="tx1"/>
                </a:solidFill>
              </a:rPr>
              <a:t>　</a:t>
            </a:r>
            <a:r>
              <a:rPr lang="ja-JP" altLang="en-US" sz="2500" dirty="0" smtClean="0">
                <a:solidFill>
                  <a:schemeClr val="tx1"/>
                </a:solidFill>
              </a:rPr>
              <a:t>　防災訓練、まち歩きによる危険箇所等の確認</a:t>
            </a:r>
            <a:endParaRPr kumimoji="1"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２　発災直前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sz="2500" dirty="0">
                <a:solidFill>
                  <a:schemeClr val="tx1"/>
                </a:solidFill>
              </a:rPr>
              <a:t>　</a:t>
            </a:r>
            <a:r>
              <a:rPr lang="ja-JP" altLang="en-US" sz="2500" dirty="0" smtClean="0">
                <a:solidFill>
                  <a:schemeClr val="tx1"/>
                </a:solidFill>
              </a:rPr>
              <a:t>　情報収集、伝達、連絡体制の確認</a:t>
            </a:r>
            <a:endParaRPr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３　災害時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sz="2500" dirty="0">
                <a:solidFill>
                  <a:schemeClr val="tx1"/>
                </a:solidFill>
              </a:rPr>
              <a:t>　</a:t>
            </a:r>
            <a:r>
              <a:rPr lang="ja-JP" altLang="en-US" sz="2500" dirty="0" smtClean="0">
                <a:solidFill>
                  <a:schemeClr val="tx1"/>
                </a:solidFill>
              </a:rPr>
              <a:t>　身の安全確保、助け合い、避難所運営</a:t>
            </a:r>
            <a:endParaRPr kumimoji="1"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４　復旧・復興期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sz="2500" dirty="0">
                <a:solidFill>
                  <a:schemeClr val="tx1"/>
                </a:solidFill>
              </a:rPr>
              <a:t>　</a:t>
            </a:r>
            <a:r>
              <a:rPr lang="ja-JP" altLang="en-US" sz="2500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2500" dirty="0" smtClean="0">
                <a:solidFill>
                  <a:schemeClr val="tx1"/>
                </a:solidFill>
              </a:rPr>
              <a:t>地域コミュニティ全体での支援</a:t>
            </a:r>
            <a:endParaRPr kumimoji="1" lang="ja-JP" altLang="en-US" sz="2500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000" dirty="0" smtClean="0"/>
              <a:t>竹　南地区防災計画</a:t>
            </a:r>
            <a:endParaRPr kumimoji="1" lang="ja-JP" altLang="en-US" sz="5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620688"/>
            <a:ext cx="8928993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5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39554" y="2636912"/>
            <a:ext cx="8424934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4300" dirty="0" smtClean="0">
                <a:solidFill>
                  <a:schemeClr val="tx1"/>
                </a:solidFill>
              </a:rPr>
              <a:t>１　継続的な防災訓練の実践</a:t>
            </a:r>
            <a:endParaRPr kumimoji="1" lang="en-US" altLang="ja-JP" sz="4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700" dirty="0" smtClean="0">
                <a:solidFill>
                  <a:schemeClr val="tx1"/>
                </a:solidFill>
              </a:rPr>
              <a:t>　　　　自主防災組織リーダーを中心とした防災活動</a:t>
            </a:r>
            <a:endParaRPr kumimoji="1" lang="en-US" altLang="ja-JP" sz="2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4300" dirty="0" smtClean="0">
                <a:solidFill>
                  <a:schemeClr val="tx1"/>
                </a:solidFill>
              </a:rPr>
              <a:t>２　</a:t>
            </a:r>
            <a:r>
              <a:rPr lang="ja-JP" altLang="en-US" sz="4300" dirty="0">
                <a:solidFill>
                  <a:schemeClr val="tx1"/>
                </a:solidFill>
              </a:rPr>
              <a:t>一時</a:t>
            </a:r>
            <a:r>
              <a:rPr lang="ja-JP" altLang="en-US" sz="4300" dirty="0" smtClean="0">
                <a:solidFill>
                  <a:schemeClr val="tx1"/>
                </a:solidFill>
              </a:rPr>
              <a:t>避難場所</a:t>
            </a:r>
            <a:r>
              <a:rPr lang="ja-JP" altLang="en-US" sz="4300" dirty="0">
                <a:solidFill>
                  <a:schemeClr val="tx1"/>
                </a:solidFill>
              </a:rPr>
              <a:t>の</a:t>
            </a:r>
            <a:r>
              <a:rPr lang="ja-JP" altLang="en-US" sz="4300" dirty="0" smtClean="0">
                <a:solidFill>
                  <a:schemeClr val="tx1"/>
                </a:solidFill>
              </a:rPr>
              <a:t>確認</a:t>
            </a:r>
            <a:endParaRPr lang="en-US" altLang="ja-JP" sz="4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　　</a:t>
            </a:r>
            <a:r>
              <a:rPr lang="ja-JP" altLang="en-US" sz="2700" dirty="0" smtClean="0">
                <a:solidFill>
                  <a:schemeClr val="tx1"/>
                </a:solidFill>
              </a:rPr>
              <a:t>避難経路等の確認、地域企業との連携</a:t>
            </a:r>
            <a:endParaRPr lang="en-US" altLang="ja-JP" sz="2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300" dirty="0" smtClean="0">
                <a:solidFill>
                  <a:schemeClr val="tx1"/>
                </a:solidFill>
              </a:rPr>
              <a:t>３</a:t>
            </a:r>
            <a:r>
              <a:rPr kumimoji="1" lang="ja-JP" altLang="en-US" sz="4300" dirty="0" smtClean="0">
                <a:solidFill>
                  <a:schemeClr val="tx1"/>
                </a:solidFill>
              </a:rPr>
              <a:t>　地域の各種団体との連携</a:t>
            </a:r>
            <a:endParaRPr kumimoji="1" lang="en-US" altLang="ja-JP" sz="4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700" dirty="0" smtClean="0">
                <a:solidFill>
                  <a:schemeClr val="tx1"/>
                </a:solidFill>
              </a:rPr>
              <a:t>　　　　消防団、水防団、民生委員、防災コーディネーター等</a:t>
            </a:r>
            <a:endParaRPr lang="en-US" altLang="ja-JP" sz="2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sz="38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79513" y="338328"/>
            <a:ext cx="8784976" cy="1252728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継続的な防災・減災活動の実践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48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1562" y="2636913"/>
            <a:ext cx="7776861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１　地区防災計画の策定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　　計画に基づいた継続的な活動</a:t>
            </a:r>
            <a:endParaRPr kumimoji="1"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２　避難所運営等マニュアルの策定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>
                <a:solidFill>
                  <a:schemeClr val="tx1"/>
                </a:solidFill>
              </a:rPr>
              <a:t>　</a:t>
            </a:r>
            <a:r>
              <a:rPr lang="ja-JP" altLang="en-US" sz="2500" dirty="0" smtClean="0">
                <a:solidFill>
                  <a:schemeClr val="tx1"/>
                </a:solidFill>
              </a:rPr>
              <a:t>　　　</a:t>
            </a:r>
            <a:r>
              <a:rPr lang="ja-JP" altLang="en-US" sz="2500" dirty="0">
                <a:solidFill>
                  <a:schemeClr val="tx1"/>
                </a:solidFill>
              </a:rPr>
              <a:t>活動</a:t>
            </a:r>
            <a:r>
              <a:rPr lang="ja-JP" altLang="en-US" sz="2500" dirty="0" smtClean="0">
                <a:solidFill>
                  <a:schemeClr val="tx1"/>
                </a:solidFill>
              </a:rPr>
              <a:t>手順</a:t>
            </a:r>
            <a:r>
              <a:rPr lang="ja-JP" altLang="en-US" sz="2500" dirty="0">
                <a:solidFill>
                  <a:schemeClr val="tx1"/>
                </a:solidFill>
              </a:rPr>
              <a:t>や</a:t>
            </a:r>
            <a:r>
              <a:rPr lang="ja-JP" altLang="en-US" sz="2500" dirty="0" smtClean="0">
                <a:solidFill>
                  <a:schemeClr val="tx1"/>
                </a:solidFill>
              </a:rPr>
              <a:t>役割分担などの明確化</a:t>
            </a:r>
            <a:endParaRPr kumimoji="1" lang="ja-JP" altLang="en-US" sz="2500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79514" y="338328"/>
            <a:ext cx="8856983" cy="1252728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800" dirty="0" smtClean="0"/>
              <a:t>地区防災計画、マニュアルの策定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442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5624" y="332656"/>
            <a:ext cx="8229601" cy="1252728"/>
          </a:xfrm>
        </p:spPr>
        <p:txBody>
          <a:bodyPr>
            <a:normAutofit/>
          </a:bodyPr>
          <a:lstStyle/>
          <a:p>
            <a:r>
              <a:rPr kumimoji="1" lang="ja-JP" altLang="en-US" sz="5000" dirty="0" smtClean="0"/>
              <a:t>地域防災力の強化に向けて</a:t>
            </a:r>
            <a:endParaRPr kumimoji="1" lang="ja-JP" altLang="en-US" sz="50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3203848" y="2969632"/>
            <a:ext cx="819358" cy="3267680"/>
            <a:chOff x="-3214839" y="-58449"/>
            <a:chExt cx="3836012" cy="2077275"/>
          </a:xfrm>
        </p:grpSpPr>
        <p:sp>
          <p:nvSpPr>
            <p:cNvPr id="10" name="角丸四角形 9"/>
            <p:cNvSpPr/>
            <p:nvPr/>
          </p:nvSpPr>
          <p:spPr>
            <a:xfrm>
              <a:off x="-3214839" y="-58449"/>
              <a:ext cx="3836012" cy="20772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角丸四角形 4"/>
            <p:cNvSpPr/>
            <p:nvPr/>
          </p:nvSpPr>
          <p:spPr>
            <a:xfrm>
              <a:off x="-2272450" y="81883"/>
              <a:ext cx="1951224" cy="1651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3500" kern="1200" dirty="0" smtClean="0"/>
                <a:t>連携協力</a:t>
              </a:r>
              <a:endParaRPr kumimoji="1" lang="ja-JP" altLang="en-US" sz="3500" kern="12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644009" y="2745996"/>
            <a:ext cx="1368151" cy="3725123"/>
            <a:chOff x="-2881273" y="-129368"/>
            <a:chExt cx="3502446" cy="2181775"/>
          </a:xfrm>
        </p:grpSpPr>
        <p:sp>
          <p:nvSpPr>
            <p:cNvPr id="13" name="角丸四角形 12"/>
            <p:cNvSpPr/>
            <p:nvPr/>
          </p:nvSpPr>
          <p:spPr>
            <a:xfrm>
              <a:off x="-2881273" y="-129368"/>
              <a:ext cx="3502446" cy="21758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角丸四角形 4"/>
            <p:cNvSpPr/>
            <p:nvPr/>
          </p:nvSpPr>
          <p:spPr>
            <a:xfrm>
              <a:off x="-2257193" y="-123413"/>
              <a:ext cx="2254283" cy="2175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3600" kern="1200" dirty="0" smtClean="0"/>
                <a:t>防災活動の実践</a:t>
              </a:r>
              <a:endParaRPr kumimoji="1" lang="ja-JP" altLang="en-US" sz="3600" kern="1200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841629" y="2559481"/>
            <a:ext cx="1978845" cy="4108320"/>
            <a:chOff x="0" y="112464"/>
            <a:chExt cx="4176464" cy="1757567"/>
          </a:xfrm>
        </p:grpSpPr>
        <p:sp>
          <p:nvSpPr>
            <p:cNvPr id="16" name="角丸四角形 15"/>
            <p:cNvSpPr/>
            <p:nvPr/>
          </p:nvSpPr>
          <p:spPr>
            <a:xfrm>
              <a:off x="0" y="112464"/>
              <a:ext cx="4176464" cy="17575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角丸四角形 4"/>
            <p:cNvSpPr/>
            <p:nvPr/>
          </p:nvSpPr>
          <p:spPr>
            <a:xfrm>
              <a:off x="77428" y="112464"/>
              <a:ext cx="4021611" cy="1729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5700" kern="1200" dirty="0"/>
            </a:p>
          </p:txBody>
        </p:sp>
      </p:grpSp>
      <p:cxnSp>
        <p:nvCxnSpPr>
          <p:cNvPr id="18" name="直線コネクタ 17"/>
          <p:cNvCxnSpPr/>
          <p:nvPr/>
        </p:nvCxnSpPr>
        <p:spPr>
          <a:xfrm>
            <a:off x="2555776" y="2492898"/>
            <a:ext cx="0" cy="36229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195736" y="2492896"/>
            <a:ext cx="4129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195736" y="6093296"/>
            <a:ext cx="4129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2172358" y="4365104"/>
            <a:ext cx="90623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右矢印 21"/>
          <p:cNvSpPr/>
          <p:nvPr/>
        </p:nvSpPr>
        <p:spPr>
          <a:xfrm>
            <a:off x="4139952" y="4046871"/>
            <a:ext cx="385300" cy="5566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6084169" y="3645024"/>
            <a:ext cx="720079" cy="14508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95536" y="2060848"/>
            <a:ext cx="1718633" cy="908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100" dirty="0" smtClean="0"/>
              <a:t>各家庭</a:t>
            </a:r>
            <a:endParaRPr kumimoji="1" lang="ja-JP" altLang="en-US" sz="3100" dirty="0"/>
          </a:p>
        </p:txBody>
      </p:sp>
      <p:sp>
        <p:nvSpPr>
          <p:cNvPr id="26" name="角丸四角形 25"/>
          <p:cNvSpPr/>
          <p:nvPr/>
        </p:nvSpPr>
        <p:spPr>
          <a:xfrm>
            <a:off x="405097" y="3861048"/>
            <a:ext cx="1709074" cy="986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100" dirty="0" smtClean="0"/>
              <a:t>自主防災組織</a:t>
            </a:r>
            <a:endParaRPr kumimoji="1" lang="ja-JP" altLang="en-US" sz="3100" dirty="0"/>
          </a:p>
        </p:txBody>
      </p:sp>
      <p:sp>
        <p:nvSpPr>
          <p:cNvPr id="27" name="角丸四角形 26"/>
          <p:cNvSpPr/>
          <p:nvPr/>
        </p:nvSpPr>
        <p:spPr>
          <a:xfrm>
            <a:off x="405096" y="5598262"/>
            <a:ext cx="1736984" cy="897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100" dirty="0" smtClean="0"/>
              <a:t>各団体</a:t>
            </a:r>
            <a:endParaRPr kumimoji="1" lang="ja-JP" altLang="en-US" sz="3100" dirty="0"/>
          </a:p>
        </p:txBody>
      </p:sp>
      <p:sp>
        <p:nvSpPr>
          <p:cNvPr id="28" name="角丸四角形 27"/>
          <p:cNvSpPr/>
          <p:nvPr/>
        </p:nvSpPr>
        <p:spPr>
          <a:xfrm>
            <a:off x="395537" y="3280596"/>
            <a:ext cx="2078673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防災活動への参加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95537" y="2992564"/>
            <a:ext cx="2078673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災害へ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の備え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95536" y="4909457"/>
            <a:ext cx="2078675" cy="3728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継続的な防災活動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角丸四角形 4"/>
          <p:cNvSpPr/>
          <p:nvPr/>
        </p:nvSpPr>
        <p:spPr>
          <a:xfrm>
            <a:off x="7344412" y="2625642"/>
            <a:ext cx="973277" cy="40421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0030" tIns="240030" rIns="240030" bIns="240030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700" kern="1200" dirty="0" smtClean="0"/>
              <a:t>地域防災</a:t>
            </a:r>
            <a:r>
              <a:rPr lang="ja-JP" altLang="en-US" sz="3700" dirty="0" smtClean="0"/>
              <a:t>力の</a:t>
            </a:r>
            <a:r>
              <a:rPr lang="ja-JP" altLang="en-US" sz="3700" dirty="0"/>
              <a:t>強化</a:t>
            </a:r>
            <a:endParaRPr kumimoji="1" lang="ja-JP" altLang="en-US" sz="3700" kern="1200" dirty="0"/>
          </a:p>
        </p:txBody>
      </p:sp>
    </p:spTree>
    <p:extLst>
      <p:ext uri="{BB962C8B-B14F-4D97-AF65-F5344CB8AC3E}">
        <p14:creationId xmlns:p14="http://schemas.microsoft.com/office/powerpoint/2010/main" val="42098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5" y="2348880"/>
            <a:ext cx="8496943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市民の備え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500" dirty="0" smtClean="0">
                <a:solidFill>
                  <a:schemeClr val="tx1"/>
                </a:solidFill>
              </a:rPr>
              <a:t>　　市民一人ひとりができること</a:t>
            </a:r>
            <a:r>
              <a:rPr lang="ja-JP" altLang="en-US" sz="2500" dirty="0" smtClean="0">
                <a:solidFill>
                  <a:schemeClr val="tx1"/>
                </a:solidFill>
              </a:rPr>
              <a:t>、</a:t>
            </a:r>
            <a:r>
              <a:rPr kumimoji="1" lang="ja-JP" altLang="en-US" sz="2500" dirty="0" smtClean="0">
                <a:solidFill>
                  <a:schemeClr val="tx1"/>
                </a:solidFill>
              </a:rPr>
              <a:t>家族で行う備え</a:t>
            </a:r>
            <a:endParaRPr kumimoji="1"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自主防災組織を中心とした地域の備え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被害拡大を抑えるための備え、</a:t>
            </a:r>
            <a:r>
              <a:rPr lang="en-US" altLang="ja-JP" sz="2500" dirty="0" smtClean="0">
                <a:solidFill>
                  <a:schemeClr val="tx1"/>
                </a:solidFill>
              </a:rPr>
              <a:t>72</a:t>
            </a:r>
            <a:r>
              <a:rPr lang="ja-JP" altLang="en-US" sz="2500" dirty="0" smtClean="0">
                <a:solidFill>
                  <a:schemeClr val="tx1"/>
                </a:solidFill>
              </a:rPr>
              <a:t>時間の壁</a:t>
            </a:r>
            <a:endParaRPr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行政の取り組み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500" dirty="0">
                <a:solidFill>
                  <a:schemeClr val="tx1"/>
                </a:solidFill>
              </a:rPr>
              <a:t>　</a:t>
            </a:r>
            <a:r>
              <a:rPr kumimoji="1" lang="ja-JP" altLang="en-US" sz="2500" dirty="0" smtClean="0">
                <a:solidFill>
                  <a:schemeClr val="tx1"/>
                </a:solidFill>
              </a:rPr>
              <a:t>　　</a:t>
            </a:r>
            <a:r>
              <a:rPr lang="ja-JP" altLang="en-US" sz="2500" dirty="0" smtClean="0">
                <a:solidFill>
                  <a:schemeClr val="tx1"/>
                </a:solidFill>
              </a:rPr>
              <a:t>非常</a:t>
            </a:r>
            <a:r>
              <a:rPr kumimoji="1" lang="ja-JP" altLang="en-US" sz="2500" dirty="0" smtClean="0">
                <a:solidFill>
                  <a:schemeClr val="tx1"/>
                </a:solidFill>
              </a:rPr>
              <a:t>用物資の備蓄、災害支援協定の締結など</a:t>
            </a:r>
            <a:endParaRPr kumimoji="1" lang="ja-JP" altLang="en-US" sz="2500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000" dirty="0" smtClean="0"/>
              <a:t>大規模災害への備え</a:t>
            </a:r>
            <a:endParaRPr kumimoji="1" lang="ja-JP" altLang="en-US" sz="5000" dirty="0"/>
          </a:p>
        </p:txBody>
      </p:sp>
    </p:spTree>
    <p:extLst>
      <p:ext uri="{BB962C8B-B14F-4D97-AF65-F5344CB8AC3E}">
        <p14:creationId xmlns:p14="http://schemas.microsoft.com/office/powerpoint/2010/main" val="122166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000" dirty="0" smtClean="0"/>
              <a:t>自主防災活動の必要性</a:t>
            </a:r>
            <a:endParaRPr kumimoji="1" lang="ja-JP" altLang="en-US" sz="5000" dirty="0"/>
          </a:p>
        </p:txBody>
      </p:sp>
      <p:sp>
        <p:nvSpPr>
          <p:cNvPr id="6" name="角丸四角形 5"/>
          <p:cNvSpPr/>
          <p:nvPr/>
        </p:nvSpPr>
        <p:spPr>
          <a:xfrm>
            <a:off x="395536" y="2566541"/>
            <a:ext cx="4104456" cy="934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300" dirty="0" smtClean="0"/>
              <a:t>広範囲で同時に発生</a:t>
            </a:r>
          </a:p>
          <a:p>
            <a:pPr algn="ctr"/>
            <a:r>
              <a:rPr lang="ja-JP" altLang="en-US" sz="2300" dirty="0" smtClean="0"/>
              <a:t>（火災や建物崩壊の同時発生）</a:t>
            </a:r>
            <a:endParaRPr kumimoji="1" lang="ja-JP" altLang="en-US" sz="2300" dirty="0"/>
          </a:p>
        </p:txBody>
      </p:sp>
      <p:sp>
        <p:nvSpPr>
          <p:cNvPr id="8" name="角丸四角形 7"/>
          <p:cNvSpPr/>
          <p:nvPr/>
        </p:nvSpPr>
        <p:spPr>
          <a:xfrm>
            <a:off x="4716018" y="3645026"/>
            <a:ext cx="4072702" cy="98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dirty="0"/>
              <a:t>市</a:t>
            </a:r>
            <a:r>
              <a:rPr kumimoji="1" lang="ja-JP" altLang="en-US" sz="2700" dirty="0" smtClean="0"/>
              <a:t>職員（消防含む）の被災</a:t>
            </a:r>
            <a:endParaRPr kumimoji="1" lang="ja-JP" altLang="en-US" sz="2700" dirty="0"/>
          </a:p>
        </p:txBody>
      </p:sp>
      <p:sp>
        <p:nvSpPr>
          <p:cNvPr id="9" name="角丸四角形 8"/>
          <p:cNvSpPr/>
          <p:nvPr/>
        </p:nvSpPr>
        <p:spPr>
          <a:xfrm>
            <a:off x="4716018" y="2551406"/>
            <a:ext cx="4072702" cy="949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300" dirty="0" smtClean="0"/>
              <a:t>道路通行に支障</a:t>
            </a:r>
          </a:p>
          <a:p>
            <a:pPr algn="ctr"/>
            <a:r>
              <a:rPr kumimoji="1" lang="ja-JP" altLang="en-US" sz="2400" dirty="0" smtClean="0"/>
              <a:t>（緊急車両</a:t>
            </a:r>
            <a:r>
              <a:rPr lang="ja-JP" altLang="en-US" sz="2400" dirty="0"/>
              <a:t>の</a:t>
            </a:r>
            <a:r>
              <a:rPr kumimoji="1" lang="ja-JP" altLang="en-US" sz="2400" dirty="0" smtClean="0"/>
              <a:t>出動</a:t>
            </a:r>
            <a:r>
              <a:rPr lang="ja-JP" altLang="en-US" sz="2400" dirty="0" smtClean="0"/>
              <a:t>に支障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10" name="角丸四角形 9"/>
          <p:cNvSpPr/>
          <p:nvPr/>
        </p:nvSpPr>
        <p:spPr>
          <a:xfrm>
            <a:off x="395536" y="3663994"/>
            <a:ext cx="4104456" cy="970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300" dirty="0" smtClean="0"/>
              <a:t>電話、水道の不通</a:t>
            </a:r>
            <a:endParaRPr kumimoji="1" lang="en-US" altLang="ja-JP" sz="3300" dirty="0" smtClean="0"/>
          </a:p>
          <a:p>
            <a:pPr algn="ctr"/>
            <a:r>
              <a:rPr lang="ja-JP" altLang="en-US" sz="2400" dirty="0" smtClean="0"/>
              <a:t>（通報、消火活動に支障）</a:t>
            </a:r>
            <a:endParaRPr kumimoji="1" lang="en-US" altLang="ja-JP" sz="2400" dirty="0" smtClean="0"/>
          </a:p>
        </p:txBody>
      </p:sp>
      <p:sp>
        <p:nvSpPr>
          <p:cNvPr id="11" name="角丸四角形 10"/>
          <p:cNvSpPr/>
          <p:nvPr/>
        </p:nvSpPr>
        <p:spPr>
          <a:xfrm>
            <a:off x="621624" y="5661248"/>
            <a:ext cx="7920881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地域で地域を守り、被害拡大を防ぐ</a:t>
            </a:r>
            <a:endParaRPr kumimoji="1" lang="ja-JP" altLang="en-US" sz="4000" dirty="0"/>
          </a:p>
        </p:txBody>
      </p:sp>
      <p:sp>
        <p:nvSpPr>
          <p:cNvPr id="12" name="下矢印 11"/>
          <p:cNvSpPr/>
          <p:nvPr/>
        </p:nvSpPr>
        <p:spPr>
          <a:xfrm>
            <a:off x="3275857" y="4785991"/>
            <a:ext cx="2592288" cy="8032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4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2780928"/>
            <a:ext cx="8712967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4200" dirty="0" smtClean="0">
                <a:solidFill>
                  <a:schemeClr val="tx1"/>
                </a:solidFill>
              </a:rPr>
              <a:t>Ⅰ</a:t>
            </a:r>
            <a:r>
              <a:rPr lang="ja-JP" altLang="en-US" sz="4200" dirty="0">
                <a:solidFill>
                  <a:schemeClr val="tx1"/>
                </a:solidFill>
              </a:rPr>
              <a:t>　</a:t>
            </a:r>
            <a:r>
              <a:rPr kumimoji="1" lang="ja-JP" altLang="en-US" sz="4200" dirty="0" smtClean="0">
                <a:solidFill>
                  <a:schemeClr val="tx1"/>
                </a:solidFill>
              </a:rPr>
              <a:t>地域防災・減災活動</a:t>
            </a:r>
            <a:endParaRPr kumimoji="1" lang="en-US" altLang="ja-JP" sz="4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>
                <a:solidFill>
                  <a:schemeClr val="tx1"/>
                </a:solidFill>
              </a:rPr>
              <a:t>　</a:t>
            </a:r>
            <a:r>
              <a:rPr lang="ja-JP" altLang="en-US" sz="2500" dirty="0" smtClean="0">
                <a:solidFill>
                  <a:schemeClr val="tx1"/>
                </a:solidFill>
              </a:rPr>
              <a:t>　　　</a:t>
            </a:r>
            <a:r>
              <a:rPr lang="ja-JP" altLang="en-US" sz="2600" dirty="0" smtClean="0">
                <a:solidFill>
                  <a:schemeClr val="tx1"/>
                </a:solidFill>
              </a:rPr>
              <a:t>市民一人ひとり</a:t>
            </a:r>
            <a:r>
              <a:rPr lang="ja-JP" altLang="en-US" sz="2600" smtClean="0">
                <a:solidFill>
                  <a:schemeClr val="tx1"/>
                </a:solidFill>
              </a:rPr>
              <a:t>の</a:t>
            </a:r>
            <a:r>
              <a:rPr lang="ja-JP" altLang="en-US" sz="2600" smtClean="0">
                <a:solidFill>
                  <a:schemeClr val="tx1"/>
                </a:solidFill>
              </a:rPr>
              <a:t>取組み</a:t>
            </a:r>
            <a:r>
              <a:rPr lang="ja-JP" altLang="en-US" sz="2600" dirty="0" smtClean="0">
                <a:solidFill>
                  <a:schemeClr val="tx1"/>
                </a:solidFill>
              </a:rPr>
              <a:t>、自主防災組織</a:t>
            </a:r>
            <a:r>
              <a:rPr lang="ja-JP" altLang="en-US" sz="2600" smtClean="0">
                <a:solidFill>
                  <a:schemeClr val="tx1"/>
                </a:solidFill>
              </a:rPr>
              <a:t>の</a:t>
            </a:r>
            <a:r>
              <a:rPr lang="ja-JP" altLang="en-US" sz="2600" smtClean="0">
                <a:solidFill>
                  <a:schemeClr val="tx1"/>
                </a:solidFill>
              </a:rPr>
              <a:t>取組み</a:t>
            </a:r>
            <a:endParaRPr kumimoji="1" lang="en-US" altLang="ja-JP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4200" dirty="0" smtClean="0">
                <a:solidFill>
                  <a:schemeClr val="tx1"/>
                </a:solidFill>
              </a:rPr>
              <a:t>Ⅱ</a:t>
            </a:r>
            <a:r>
              <a:rPr kumimoji="1" lang="ja-JP" altLang="en-US" sz="4200" dirty="0" smtClean="0">
                <a:solidFill>
                  <a:schemeClr val="tx1"/>
                </a:solidFill>
              </a:rPr>
              <a:t>　</a:t>
            </a:r>
            <a:r>
              <a:rPr lang="ja-JP" altLang="en-US" sz="4200" dirty="0" smtClean="0">
                <a:solidFill>
                  <a:schemeClr val="tx1"/>
                </a:solidFill>
              </a:rPr>
              <a:t>住民主体の避難所運営</a:t>
            </a:r>
            <a:endParaRPr kumimoji="1" lang="en-US" altLang="ja-JP" sz="4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　　</a:t>
            </a:r>
            <a:r>
              <a:rPr lang="ja-JP" altLang="en-US" sz="2600" dirty="0" smtClean="0">
                <a:solidFill>
                  <a:schemeClr val="tx1"/>
                </a:solidFill>
              </a:rPr>
              <a:t>円滑な避難所運営に向けて</a:t>
            </a:r>
            <a:endParaRPr kumimoji="1" lang="ja-JP" altLang="en-US" sz="2600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000" dirty="0" smtClean="0"/>
              <a:t>意見交換を行うテーマ</a:t>
            </a:r>
            <a:endParaRPr kumimoji="1" lang="ja-JP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3537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地震発生時の時間ごとの行動</a:t>
            </a:r>
            <a:endParaRPr kumimoji="1" lang="ja-JP" altLang="en-US" sz="4800" dirty="0"/>
          </a:p>
        </p:txBody>
      </p:sp>
      <p:sp>
        <p:nvSpPr>
          <p:cNvPr id="6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5" y="2348880"/>
            <a:ext cx="8496943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200" dirty="0" smtClean="0">
                <a:solidFill>
                  <a:schemeClr val="tx1"/>
                </a:solidFill>
              </a:rPr>
              <a:t>地震発生時</a:t>
            </a:r>
            <a:endParaRPr lang="en-US" altLang="ja-JP" sz="4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500" dirty="0" smtClean="0">
                <a:solidFill>
                  <a:schemeClr val="tx1"/>
                </a:solidFill>
              </a:rPr>
              <a:t>　　</a:t>
            </a:r>
            <a:r>
              <a:rPr kumimoji="1" lang="ja-JP" altLang="en-US" sz="2700" dirty="0" smtClean="0">
                <a:solidFill>
                  <a:schemeClr val="tx1"/>
                </a:solidFill>
              </a:rPr>
              <a:t>落下物・飛散物などか</a:t>
            </a:r>
            <a:r>
              <a:rPr lang="ja-JP" altLang="en-US" sz="2700" dirty="0" smtClean="0">
                <a:solidFill>
                  <a:schemeClr val="tx1"/>
                </a:solidFill>
              </a:rPr>
              <a:t>ら身を守る、脱出口の確保する</a:t>
            </a:r>
            <a:endParaRPr kumimoji="1" lang="en-US" altLang="ja-JP" sz="2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200" dirty="0" smtClean="0">
                <a:solidFill>
                  <a:schemeClr val="tx1"/>
                </a:solidFill>
              </a:rPr>
              <a:t>１分～３分</a:t>
            </a:r>
            <a:endParaRPr lang="en-US" altLang="ja-JP" sz="4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</a:t>
            </a:r>
            <a:r>
              <a:rPr lang="ja-JP" altLang="en-US" sz="2700" dirty="0" smtClean="0">
                <a:solidFill>
                  <a:schemeClr val="tx1"/>
                </a:solidFill>
              </a:rPr>
              <a:t>家族の安否確認、避難の準備、ブレーカーを落とす</a:t>
            </a:r>
            <a:endParaRPr kumimoji="1" lang="en-US" altLang="ja-JP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200" dirty="0" smtClean="0">
                <a:solidFill>
                  <a:schemeClr val="tx1"/>
                </a:solidFill>
              </a:rPr>
              <a:t>３分～５分</a:t>
            </a:r>
            <a:endParaRPr lang="en-US" altLang="ja-JP" sz="4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500" dirty="0">
                <a:solidFill>
                  <a:schemeClr val="tx1"/>
                </a:solidFill>
              </a:rPr>
              <a:t>　</a:t>
            </a:r>
            <a:r>
              <a:rPr kumimoji="1" lang="ja-JP" altLang="en-US" sz="2500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2700" dirty="0" smtClean="0">
                <a:solidFill>
                  <a:schemeClr val="tx1"/>
                </a:solidFill>
              </a:rPr>
              <a:t>近隣の住民への声かけ、助け合い、余震に注意する</a:t>
            </a:r>
            <a:endParaRPr kumimoji="1" lang="ja-JP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6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地震発生時の時間ごとの行動</a:t>
            </a:r>
            <a:endParaRPr kumimoji="1" lang="ja-JP" altLang="en-US" sz="4800" dirty="0"/>
          </a:p>
        </p:txBody>
      </p:sp>
      <p:sp>
        <p:nvSpPr>
          <p:cNvPr id="6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5" y="2348880"/>
            <a:ext cx="8496943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200" dirty="0" smtClean="0">
                <a:solidFill>
                  <a:schemeClr val="tx1"/>
                </a:solidFill>
              </a:rPr>
              <a:t>数時間程度</a:t>
            </a:r>
            <a:endParaRPr lang="en-US" altLang="ja-JP" sz="4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500" dirty="0" smtClean="0">
                <a:solidFill>
                  <a:schemeClr val="tx1"/>
                </a:solidFill>
              </a:rPr>
              <a:t>　　　</a:t>
            </a:r>
            <a:r>
              <a:rPr kumimoji="1" lang="ja-JP" altLang="en-US" sz="2700" dirty="0" smtClean="0">
                <a:solidFill>
                  <a:schemeClr val="tx1"/>
                </a:solidFill>
              </a:rPr>
              <a:t>地域ぐるみの初期対応</a:t>
            </a:r>
            <a:endParaRPr kumimoji="1" lang="en-US" altLang="ja-JP" sz="2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200" dirty="0" smtClean="0">
                <a:solidFill>
                  <a:schemeClr val="tx1"/>
                </a:solidFill>
              </a:rPr>
              <a:t>３日程度</a:t>
            </a:r>
            <a:endParaRPr lang="en-US" altLang="ja-JP" sz="4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　</a:t>
            </a:r>
            <a:r>
              <a:rPr lang="ja-JP" altLang="en-US" sz="2700" dirty="0" smtClean="0">
                <a:solidFill>
                  <a:schemeClr val="tx1"/>
                </a:solidFill>
              </a:rPr>
              <a:t>自主防災組織への協力、役割分担と助け合い</a:t>
            </a:r>
            <a:endParaRPr lang="en-US" altLang="ja-JP" sz="2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200" dirty="0" smtClean="0">
                <a:solidFill>
                  <a:schemeClr val="tx1"/>
                </a:solidFill>
              </a:rPr>
              <a:t>避難生活</a:t>
            </a:r>
            <a:endParaRPr lang="en-US" altLang="ja-JP" sz="4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2500" dirty="0">
                <a:solidFill>
                  <a:schemeClr val="tx1"/>
                </a:solidFill>
              </a:rPr>
              <a:t>　</a:t>
            </a:r>
            <a:r>
              <a:rPr kumimoji="1" lang="ja-JP" altLang="en-US" sz="2500" dirty="0" smtClean="0">
                <a:solidFill>
                  <a:schemeClr val="tx1"/>
                </a:solidFill>
              </a:rPr>
              <a:t>　　</a:t>
            </a:r>
            <a:r>
              <a:rPr kumimoji="1" lang="ja-JP" altLang="en-US" sz="2700" dirty="0" smtClean="0">
                <a:solidFill>
                  <a:schemeClr val="tx1"/>
                </a:solidFill>
              </a:rPr>
              <a:t>地域が主体となって行う避難所運営</a:t>
            </a:r>
            <a:endParaRPr kumimoji="1" lang="ja-JP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4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1560" y="2780928"/>
            <a:ext cx="8064896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200" dirty="0" smtClean="0">
                <a:solidFill>
                  <a:schemeClr val="tx1"/>
                </a:solidFill>
              </a:rPr>
              <a:t>１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　</a:t>
            </a:r>
            <a:r>
              <a:rPr lang="ja-JP" altLang="en-US" sz="4200" dirty="0" smtClean="0">
                <a:solidFill>
                  <a:schemeClr val="tx1"/>
                </a:solidFill>
              </a:rPr>
              <a:t>事前準備、事前対策</a:t>
            </a:r>
            <a:endParaRPr kumimoji="1" lang="en-US" altLang="ja-JP" sz="4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1500" dirty="0" smtClean="0">
                <a:solidFill>
                  <a:schemeClr val="tx1"/>
                </a:solidFill>
              </a:rPr>
              <a:t>　　</a:t>
            </a:r>
            <a:r>
              <a:rPr lang="ja-JP" altLang="en-US" sz="2500" dirty="0" smtClean="0">
                <a:solidFill>
                  <a:schemeClr val="tx1"/>
                </a:solidFill>
              </a:rPr>
              <a:t>　　　</a:t>
            </a:r>
            <a:r>
              <a:rPr lang="ja-JP" altLang="en-US" sz="2600" dirty="0" smtClean="0">
                <a:solidFill>
                  <a:schemeClr val="tx1"/>
                </a:solidFill>
              </a:rPr>
              <a:t>家具の固定、食糧の備蓄、持出し</a:t>
            </a:r>
            <a:r>
              <a:rPr lang="ja-JP" altLang="en-US" sz="2600" dirty="0">
                <a:solidFill>
                  <a:schemeClr val="tx1"/>
                </a:solidFill>
              </a:rPr>
              <a:t>袋の</a:t>
            </a:r>
            <a:r>
              <a:rPr lang="ja-JP" altLang="en-US" sz="2600" dirty="0" smtClean="0">
                <a:solidFill>
                  <a:schemeClr val="tx1"/>
                </a:solidFill>
              </a:rPr>
              <a:t>準備</a:t>
            </a:r>
            <a:endParaRPr lang="en-US" altLang="ja-JP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2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4200" dirty="0" smtClean="0">
                <a:solidFill>
                  <a:schemeClr val="tx1"/>
                </a:solidFill>
              </a:rPr>
              <a:t>２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　</a:t>
            </a:r>
            <a:r>
              <a:rPr lang="ja-JP" altLang="en-US" sz="4200" dirty="0" smtClean="0">
                <a:solidFill>
                  <a:schemeClr val="tx1"/>
                </a:solidFill>
              </a:rPr>
              <a:t>自主防災組織への協力</a:t>
            </a:r>
            <a:endParaRPr lang="en-US" altLang="ja-JP" sz="4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　　</a:t>
            </a:r>
            <a:r>
              <a:rPr lang="ja-JP" altLang="en-US" sz="2600" dirty="0" smtClean="0">
                <a:solidFill>
                  <a:schemeClr val="tx1"/>
                </a:solidFill>
              </a:rPr>
              <a:t>地域活動への参加、近隣住民への声かけ</a:t>
            </a:r>
            <a:endParaRPr lang="en-US" altLang="ja-JP" sz="2600" dirty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000" dirty="0" smtClean="0"/>
              <a:t>家庭の災害への備え</a:t>
            </a:r>
            <a:endParaRPr kumimoji="1" lang="ja-JP" altLang="en-US" sz="5000" dirty="0"/>
          </a:p>
        </p:txBody>
      </p:sp>
    </p:spTree>
    <p:extLst>
      <p:ext uri="{BB962C8B-B14F-4D97-AF65-F5344CB8AC3E}">
        <p14:creationId xmlns:p14="http://schemas.microsoft.com/office/powerpoint/2010/main" val="1229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1521" y="338328"/>
            <a:ext cx="8640960" cy="1252728"/>
          </a:xfrm>
        </p:spPr>
        <p:txBody>
          <a:bodyPr>
            <a:normAutofit/>
          </a:bodyPr>
          <a:lstStyle/>
          <a:p>
            <a:r>
              <a:rPr kumimoji="1" lang="ja-JP" altLang="en-US" sz="5000" dirty="0" smtClean="0"/>
              <a:t>自主防災組織</a:t>
            </a:r>
            <a:r>
              <a:rPr lang="ja-JP" altLang="en-US" sz="5000" dirty="0" smtClean="0"/>
              <a:t>の防災</a:t>
            </a:r>
            <a:r>
              <a:rPr kumimoji="1" lang="ja-JP" altLang="en-US" sz="5000" dirty="0" smtClean="0"/>
              <a:t>活動</a:t>
            </a:r>
            <a:endParaRPr kumimoji="1" lang="ja-JP" altLang="en-US" sz="5000" dirty="0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23529" y="2492896"/>
            <a:ext cx="8604448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4100" dirty="0" smtClean="0">
                <a:solidFill>
                  <a:schemeClr val="tx1"/>
                </a:solidFill>
              </a:rPr>
              <a:t>１　自主防災組織の防災活動</a:t>
            </a:r>
            <a:endParaRPr kumimoji="1" lang="en-US" altLang="ja-JP" sz="4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　　防災訓練、研修会、防災啓発などの実施</a:t>
            </a:r>
            <a:endParaRPr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4100" dirty="0" smtClean="0">
                <a:solidFill>
                  <a:schemeClr val="tx1"/>
                </a:solidFill>
              </a:rPr>
              <a:t>２　自主防災</a:t>
            </a:r>
            <a:r>
              <a:rPr lang="ja-JP" altLang="en-US" sz="4100" dirty="0" smtClean="0">
                <a:solidFill>
                  <a:schemeClr val="tx1"/>
                </a:solidFill>
              </a:rPr>
              <a:t>組織の体制強化</a:t>
            </a:r>
            <a:endParaRPr kumimoji="1" lang="en-US" altLang="ja-JP" sz="4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>
                <a:solidFill>
                  <a:schemeClr val="tx1"/>
                </a:solidFill>
              </a:rPr>
              <a:t>　　　　活動組織の編成、役割分担・活動内容の周知</a:t>
            </a:r>
            <a:endParaRPr lang="en-US" altLang="ja-JP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4100" dirty="0" smtClean="0">
                <a:solidFill>
                  <a:schemeClr val="tx1"/>
                </a:solidFill>
              </a:rPr>
              <a:t>３</a:t>
            </a:r>
            <a:r>
              <a:rPr lang="ja-JP" altLang="en-US" sz="4100" dirty="0">
                <a:solidFill>
                  <a:schemeClr val="tx1"/>
                </a:solidFill>
              </a:rPr>
              <a:t>　</a:t>
            </a:r>
            <a:r>
              <a:rPr lang="ja-JP" altLang="en-US" sz="4100" dirty="0" smtClean="0">
                <a:solidFill>
                  <a:schemeClr val="tx1"/>
                </a:solidFill>
              </a:rPr>
              <a:t>地域の各種団体との連携</a:t>
            </a:r>
            <a:endParaRPr lang="en-US" altLang="ja-JP" sz="4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　　　　</a:t>
            </a:r>
            <a:r>
              <a:rPr lang="ja-JP" altLang="en-US" sz="2500" dirty="0" smtClean="0">
                <a:solidFill>
                  <a:schemeClr val="tx1"/>
                </a:solidFill>
              </a:rPr>
              <a:t>消防団、水防団、民生委員、防災コーディネーター等</a:t>
            </a:r>
            <a:endParaRPr kumimoji="1" lang="en-US" altLang="ja-JP" sz="25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52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4778</TotalTime>
  <Words>303</Words>
  <Application>Microsoft Office PowerPoint</Application>
  <PresentationFormat>画面に合わせる (4:3)</PresentationFormat>
  <Paragraphs>149</Paragraphs>
  <Slides>24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ウェーブ</vt:lpstr>
      <vt:lpstr>ワークシート</vt:lpstr>
      <vt:lpstr>PowerPoint プレゼンテーション</vt:lpstr>
      <vt:lpstr>南海トラフ巨大地震の被害想定（羽島市）</vt:lpstr>
      <vt:lpstr>大規模災害への備え</vt:lpstr>
      <vt:lpstr>自主防災活動の必要性</vt:lpstr>
      <vt:lpstr>意見交換を行うテーマ</vt:lpstr>
      <vt:lpstr>地震発生時の時間ごとの行動</vt:lpstr>
      <vt:lpstr>地震発生時の時間ごとの行動</vt:lpstr>
      <vt:lpstr>家庭の災害への備え</vt:lpstr>
      <vt:lpstr>自主防災組織の防災活動</vt:lpstr>
      <vt:lpstr>災害発生後の避難場所</vt:lpstr>
      <vt:lpstr>一時避難場所における活動体制</vt:lpstr>
      <vt:lpstr>避難所運営のポイント</vt:lpstr>
      <vt:lpstr>避難所運営委員会の体制（例）</vt:lpstr>
      <vt:lpstr>避難所運営委員会の活動（例）</vt:lpstr>
      <vt:lpstr>「竹鼻小学校避難所運営懇話会」 　　　　　　　　　　　　　　　（H31.3.31開催）</vt:lpstr>
      <vt:lpstr>指定避難所の備蓄物資</vt:lpstr>
      <vt:lpstr>指定避難所の避難者収容人数　　　　　　　　 　　　　　　　　　　　　　　　　　　 　　　　　　　　　　　　　　　　　　　　　（※体育館など）</vt:lpstr>
      <vt:lpstr>避難所レイアウト（例）</vt:lpstr>
      <vt:lpstr>避難所レイアウト（例）　　　　　　　　　　　　　　　</vt:lpstr>
      <vt:lpstr>「第17回　防災訓練・近所つきあい訓練」 　　　　　　　　　　　　　　　　　　　（R1.5.26開催）</vt:lpstr>
      <vt:lpstr>竹　南地区防災計画</vt:lpstr>
      <vt:lpstr>継続的な防災・減災活動の実践</vt:lpstr>
      <vt:lpstr>地区防災計画、マニュアルの策定</vt:lpstr>
      <vt:lpstr>地域防災力の強化に向けて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地域防災・減災活動の推進</dc:title>
  <dc:creator>加藤　光彦</dc:creator>
  <cp:lastModifiedBy>加藤　光彦</cp:lastModifiedBy>
  <cp:revision>308</cp:revision>
  <cp:lastPrinted>2019-09-20T02:51:58Z</cp:lastPrinted>
  <dcterms:created xsi:type="dcterms:W3CDTF">2018-09-14T00:34:45Z</dcterms:created>
  <dcterms:modified xsi:type="dcterms:W3CDTF">2019-10-30T09:14:42Z</dcterms:modified>
</cp:coreProperties>
</file>